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71" r:id="rId4"/>
    <p:sldId id="272" r:id="rId5"/>
    <p:sldId id="273" r:id="rId6"/>
    <p:sldId id="274" r:id="rId7"/>
    <p:sldId id="275" r:id="rId8"/>
    <p:sldId id="261" r:id="rId9"/>
    <p:sldId id="258" r:id="rId10"/>
    <p:sldId id="266" r:id="rId11"/>
    <p:sldId id="263" r:id="rId12"/>
    <p:sldId id="264" r:id="rId13"/>
    <p:sldId id="265" r:id="rId14"/>
    <p:sldId id="262" r:id="rId15"/>
    <p:sldId id="267" r:id="rId16"/>
    <p:sldId id="269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4" d="100"/>
          <a:sy n="104" d="100"/>
        </p:scale>
        <p:origin x="-10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6.794728783902021E-2"/>
          <c:y val="9.3366207368465098E-2"/>
          <c:w val="0.50127819092057935"/>
          <c:h val="0.90663379263153565"/>
        </c:manualLayout>
      </c:layout>
      <c:pieChart>
        <c:varyColors val="1"/>
        <c:ser>
          <c:idx val="4"/>
          <c:order val="4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/>
                      <a:t>4</a:t>
                    </a:r>
                    <a:r>
                      <a:rPr lang="uk-UA" sz="1200" b="1"/>
                      <a:t>7,5</a:t>
                    </a:r>
                    <a:r>
                      <a:rPr lang="en-US" sz="1200" b="1"/>
                      <a:t>%</a:t>
                    </a:r>
                  </a:p>
                </c:rich>
              </c:tx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/>
                      <a:t>28</a:t>
                    </a:r>
                    <a:r>
                      <a:rPr lang="uk-UA" sz="1200" b="1"/>
                      <a:t>,2</a:t>
                    </a:r>
                    <a:r>
                      <a:rPr lang="en-US" sz="1200" b="1"/>
                      <a:t>%</a:t>
                    </a:r>
                  </a:p>
                </c:rich>
              </c:tx>
              <c:showPercent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/>
                      <a:t>1</a:t>
                    </a:r>
                    <a:r>
                      <a:rPr lang="uk-UA" sz="1200" b="1"/>
                      <a:t>6,7</a:t>
                    </a:r>
                    <a:r>
                      <a:rPr lang="en-US" sz="1200" b="1"/>
                      <a:t>%</a:t>
                    </a:r>
                  </a:p>
                </c:rich>
              </c:tx>
              <c:showPercent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 b="1"/>
                      <a:t>2</a:t>
                    </a:r>
                    <a:r>
                      <a:rPr lang="uk-UA" sz="1200" b="1"/>
                      <a:t>,2</a:t>
                    </a:r>
                    <a:r>
                      <a:rPr lang="en-US" sz="1200" b="1"/>
                      <a:t>%</a:t>
                    </a:r>
                  </a:p>
                </c:rich>
              </c:tx>
              <c:showPercent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200" b="1"/>
                      <a:t>1</a:t>
                    </a:r>
                    <a:r>
                      <a:rPr lang="uk-UA" sz="1200" b="1"/>
                      <a:t>,4</a:t>
                    </a:r>
                    <a:r>
                      <a:rPr lang="en-US" sz="1200" b="1"/>
                      <a:t>%</a:t>
                    </a:r>
                  </a:p>
                </c:rich>
              </c:tx>
              <c:showPercent val="1"/>
            </c:dLbl>
            <c:dLbl>
              <c:idx val="5"/>
              <c:tx>
                <c:rich>
                  <a:bodyPr/>
                  <a:lstStyle/>
                  <a:p>
                    <a:r>
                      <a:rPr lang="uk-UA" sz="1200" b="1"/>
                      <a:t>0,8</a:t>
                    </a:r>
                    <a:r>
                      <a:rPr lang="en-US" sz="1200" b="1"/>
                      <a:t>%</a:t>
                    </a:r>
                  </a:p>
                </c:rich>
              </c:tx>
              <c:showPercent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uk-UA" smtClean="0"/>
                      <a:t>,2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Percent val="1"/>
          </c:dLbls>
          <c:cat>
            <c:strRef>
              <c:f>Лист1!$B$7:$B$13</c:f>
              <c:strCache>
                <c:ptCount val="7"/>
                <c:pt idx="0">
                  <c:v>Соціальний захист та соціальне забезпечення</c:v>
                </c:pt>
                <c:pt idx="1">
                  <c:v>Освіта</c:v>
                </c:pt>
                <c:pt idx="2">
                  <c:v>Медицина</c:v>
                </c:pt>
                <c:pt idx="3">
                  <c:v>Заклади культури</c:v>
                </c:pt>
                <c:pt idx="4">
                  <c:v>Апарат управління</c:v>
                </c:pt>
                <c:pt idx="5">
                  <c:v>Фізична культура і спорт</c:v>
                </c:pt>
                <c:pt idx="6">
                  <c:v>Інші видатки,засоби масової інформації</c:v>
                </c:pt>
              </c:strCache>
            </c:strRef>
          </c:cat>
          <c:val>
            <c:numRef>
              <c:f>Лист1!$G$7:$G$13</c:f>
              <c:numCache>
                <c:formatCode>General</c:formatCode>
                <c:ptCount val="7"/>
                <c:pt idx="0">
                  <c:v>47.5</c:v>
                </c:pt>
                <c:pt idx="1">
                  <c:v>28.2</c:v>
                </c:pt>
                <c:pt idx="2">
                  <c:v>16.7</c:v>
                </c:pt>
                <c:pt idx="3">
                  <c:v>2.2000000000000002</c:v>
                </c:pt>
                <c:pt idx="4">
                  <c:v>1.4</c:v>
                </c:pt>
                <c:pt idx="5">
                  <c:v>0.8</c:v>
                </c:pt>
                <c:pt idx="6">
                  <c:v>3.2</c:v>
                </c:pt>
              </c:numCache>
            </c:numRef>
          </c:val>
        </c:ser>
        <c:ser>
          <c:idx val="3"/>
          <c:order val="3"/>
          <c:cat>
            <c:strRef>
              <c:f>Лист1!$B$7:$B$13</c:f>
              <c:strCache>
                <c:ptCount val="7"/>
                <c:pt idx="0">
                  <c:v>Соціальний захист та соціальне забезпечення</c:v>
                </c:pt>
                <c:pt idx="1">
                  <c:v>Освіта</c:v>
                </c:pt>
                <c:pt idx="2">
                  <c:v>Медицина</c:v>
                </c:pt>
                <c:pt idx="3">
                  <c:v>Заклади культури</c:v>
                </c:pt>
                <c:pt idx="4">
                  <c:v>Апарат управління</c:v>
                </c:pt>
                <c:pt idx="5">
                  <c:v>Фізична культура і спорт</c:v>
                </c:pt>
                <c:pt idx="6">
                  <c:v>Інші видатки,засоби масової інформації</c:v>
                </c:pt>
              </c:strCache>
            </c:strRef>
          </c:cat>
          <c:val>
            <c:numRef>
              <c:f>Лист1!$F$7:$F$13</c:f>
            </c:numRef>
          </c:val>
        </c:ser>
        <c:ser>
          <c:idx val="2"/>
          <c:order val="2"/>
          <c:cat>
            <c:strRef>
              <c:f>Лист1!$B$7:$B$13</c:f>
              <c:strCache>
                <c:ptCount val="7"/>
                <c:pt idx="0">
                  <c:v>Соціальний захист та соціальне забезпечення</c:v>
                </c:pt>
                <c:pt idx="1">
                  <c:v>Освіта</c:v>
                </c:pt>
                <c:pt idx="2">
                  <c:v>Медицина</c:v>
                </c:pt>
                <c:pt idx="3">
                  <c:v>Заклади культури</c:v>
                </c:pt>
                <c:pt idx="4">
                  <c:v>Апарат управління</c:v>
                </c:pt>
                <c:pt idx="5">
                  <c:v>Фізична культура і спорт</c:v>
                </c:pt>
                <c:pt idx="6">
                  <c:v>Інші видатки,засоби масової інформації</c:v>
                </c:pt>
              </c:strCache>
            </c:strRef>
          </c:cat>
          <c:val>
            <c:numRef>
              <c:f>Лист1!$E$7:$E$13</c:f>
            </c:numRef>
          </c:val>
        </c:ser>
        <c:ser>
          <c:idx val="1"/>
          <c:order val="1"/>
          <c:cat>
            <c:strRef>
              <c:f>Лист1!$B$7:$B$13</c:f>
              <c:strCache>
                <c:ptCount val="7"/>
                <c:pt idx="0">
                  <c:v>Соціальний захист та соціальне забезпечення</c:v>
                </c:pt>
                <c:pt idx="1">
                  <c:v>Освіта</c:v>
                </c:pt>
                <c:pt idx="2">
                  <c:v>Медицина</c:v>
                </c:pt>
                <c:pt idx="3">
                  <c:v>Заклади культури</c:v>
                </c:pt>
                <c:pt idx="4">
                  <c:v>Апарат управління</c:v>
                </c:pt>
                <c:pt idx="5">
                  <c:v>Фізична культура і спорт</c:v>
                </c:pt>
                <c:pt idx="6">
                  <c:v>Інші видатки,засоби масової інформації</c:v>
                </c:pt>
              </c:strCache>
            </c:strRef>
          </c:cat>
          <c:val>
            <c:numRef>
              <c:f>Лист1!$D$7:$D$13</c:f>
            </c:numRef>
          </c:val>
        </c:ser>
        <c:ser>
          <c:idx val="0"/>
          <c:order val="0"/>
          <c:cat>
            <c:strRef>
              <c:f>Лист1!$B$7:$B$13</c:f>
              <c:strCache>
                <c:ptCount val="7"/>
                <c:pt idx="0">
                  <c:v>Соціальний захист та соціальне забезпечення</c:v>
                </c:pt>
                <c:pt idx="1">
                  <c:v>Освіта</c:v>
                </c:pt>
                <c:pt idx="2">
                  <c:v>Медицина</c:v>
                </c:pt>
                <c:pt idx="3">
                  <c:v>Заклади культури</c:v>
                </c:pt>
                <c:pt idx="4">
                  <c:v>Апарат управління</c:v>
                </c:pt>
                <c:pt idx="5">
                  <c:v>Фізична культура і спорт</c:v>
                </c:pt>
                <c:pt idx="6">
                  <c:v>Інші видатки,засоби масової інформації</c:v>
                </c:pt>
              </c:strCache>
            </c:strRef>
          </c:cat>
          <c:val>
            <c:numRef>
              <c:f>Лист1!$C$7:$C$13</c:f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D7C2-1B76-4D72-BA3B-965725AEFBB5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8742-459B-4C9A-9E52-21F4D6942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7E2F-D28B-42FA-A677-9D7C389B9D65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2CF0-4467-4D67-9E1B-AFAAE262C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09F57-7A21-40FC-843B-10E2596507C4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7E89-1E39-4FEB-A833-9C6E1D4F1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516D-1B7B-455A-AA60-3C071BA720BF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89E1-398D-4B27-B9DF-DD633BA60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E8FE-2F19-47A1-B969-6810944D5412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7252A-F2F0-48C0-9DE8-30AF2DDF2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7C8F-58AA-431D-9BEA-1411D4208CE0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8D1F-DDB9-4D0B-9D9F-2F68C7759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AB5A-79D9-41FA-905D-E10B55D0EFC7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94C8-5D4D-41F7-992E-86B0739D8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2F3F-34A3-455C-B851-C166F42976EF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D2A2-154B-4B6A-B0DB-6D8DB9122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51F3-6646-40FE-986C-86137ADAAE19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7ED8-0EE1-4B06-AA7B-FE2AF6507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E163-15C9-4D5F-8365-866243776156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E73C-D104-4246-9087-446173C06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5B73-6842-4FFD-B6EC-8BFEAA393824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9AED-8385-400D-BB32-B4DE1A4AC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8D1B-87AF-4C00-84AF-06CDC804ABFD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5817-3C0B-4DEA-8A31-68C32A6DA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C0A36-BE0B-4E98-908C-877CC1AD72F1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23F0-48D6-413D-B361-F9D5E1FBC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F7488B-C63F-48B8-8DCF-097C362B231F}" type="datetimeFigureOut">
              <a:rPr lang="ru-RU"/>
              <a:pPr>
                <a:defRPr/>
              </a:pPr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FF3DED-67C6-40A6-99DF-4F510D526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Admin\Мои документы\Мои рисунки\pole-cvety-derevya-obl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1" descr="Описание: Герб Новопсковского рай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0"/>
            <a:ext cx="3214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одзаголовок 2"/>
          <p:cNvSpPr txBox="1">
            <a:spLocks/>
          </p:cNvSpPr>
          <p:nvPr/>
        </p:nvSpPr>
        <p:spPr bwMode="auto">
          <a:xfrm>
            <a:off x="1428750" y="4286250"/>
            <a:ext cx="64008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Управління фінансів Новопсковської районної державної адміністрації Луганської області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/>
              <a:t>На утримання установ соціального захисту та соціального забезпечення населення спрямовано 131007,6 тис. грн, що більше видатків 2017 року на 13447,9 тис. грн.</a:t>
            </a:r>
            <a:endParaRPr lang="ru-RU" sz="2800" dirty="0"/>
          </a:p>
        </p:txBody>
      </p:sp>
      <p:pic>
        <p:nvPicPr>
          <p:cNvPr id="32770" name="Picture 2" descr="C:\Documents and Settings\Admin\Мои документы\Мои рисунки\2-810x510-780x4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412875"/>
            <a:ext cx="6372225" cy="2303463"/>
          </a:xfrm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1188" y="3933825"/>
            <a:ext cx="76327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Видатки на державну допомогу сім‘ям з дітьми склали 27135,9 тис. грн. </a:t>
            </a:r>
          </a:p>
          <a:p>
            <a:pPr algn="ctr">
              <a:defRPr/>
            </a:pPr>
            <a:r>
              <a:rPr lang="uk-UA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Надання допомоги особам з інвалідністю профінансовано в обсязі 12856,4 тис. грн.</a:t>
            </a:r>
          </a:p>
          <a:p>
            <a:pPr algn="ctr">
              <a:defRPr/>
            </a:pPr>
            <a:r>
              <a:rPr lang="uk-UA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На виконання місцевих програм соціального захисту населення спрямовано 327,2 тис. грн.</a:t>
            </a:r>
          </a:p>
          <a:p>
            <a:pPr algn="ctr">
              <a:defRPr/>
            </a:pPr>
            <a:r>
              <a:rPr lang="uk-UA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Видатки на утримання Новопсковського центру соціальних служб для сім‘ї, дітей та молоді у 2018 році склали 581,7 тис. грн.</a:t>
            </a:r>
          </a:p>
          <a:p>
            <a:pPr algn="ctr">
              <a:defRPr/>
            </a:pPr>
            <a:r>
              <a:rPr lang="uk-UA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На 99,9% до плану профінансований Територіальний центр надання соціальних послуг ( касові видатки складають 4692,6 тис. грн)</a:t>
            </a:r>
            <a:endParaRPr lang="ru-RU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smtClean="0"/>
              <a:t>Видатки на утримання закладів освіти</a:t>
            </a:r>
            <a:endParaRPr lang="ru-RU" sz="3600" smtClean="0"/>
          </a:p>
        </p:txBody>
      </p:sp>
      <p:pic>
        <p:nvPicPr>
          <p:cNvPr id="33794" name="Picture 2" descr="C:\Documents and Settings\Admin\Мои документы\Мои рисунки\школа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38513" y="2938463"/>
            <a:ext cx="5805487" cy="3919537"/>
          </a:xfrm>
        </p:spPr>
      </p:pic>
      <p:pic>
        <p:nvPicPr>
          <p:cNvPr id="33795" name="Picture 3" descr="C:\Documents and Settings\Admin\Мои документы\Мои рисунки\освіт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38"/>
            <a:ext cx="3286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3357563" y="1428750"/>
            <a:ext cx="5643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На фінансування закладів освіти спрямовано 77698,0 тис грн., що на 9122,3 тис. грн більше, ніж у 2017 році.</a:t>
            </a:r>
            <a:endParaRPr lang="ru-RU">
              <a:latin typeface="Calibri" pitchFamily="34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0" y="4286250"/>
            <a:ext cx="32146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Протягом року проводилось безоплатне харчування 1061 дитини 1-4 класів.</a:t>
            </a:r>
          </a:p>
          <a:p>
            <a:endParaRPr lang="uk-UA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Вартість харчування -6,89 грн</a:t>
            </a:r>
          </a:p>
          <a:p>
            <a:r>
              <a:rPr lang="uk-UA">
                <a:latin typeface="Calibri" pitchFamily="34" charset="0"/>
              </a:rPr>
              <a:t>(видатки 891,7 тис. грн)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smtClean="0"/>
              <a:t>Видатки на утримання установ галузі “Охорона здоров</a:t>
            </a:r>
            <a:r>
              <a:rPr lang="en-US" sz="3600" smtClean="0"/>
              <a:t>’</a:t>
            </a:r>
            <a:r>
              <a:rPr lang="uk-UA" sz="3600" smtClean="0"/>
              <a:t>я”</a:t>
            </a:r>
            <a:endParaRPr lang="ru-RU" sz="3600" smtClean="0"/>
          </a:p>
        </p:txBody>
      </p:sp>
      <p:pic>
        <p:nvPicPr>
          <p:cNvPr id="34818" name="Picture 2" descr="C:\Documents and Settings\Admin\Мои документы\Мои рисунки\охорона здоров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4286250" cy="2214563"/>
          </a:xfrm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4714875" y="1571625"/>
            <a:ext cx="428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Спрямовано в 2018 році 45982,7 тис. грн, що більше видатків 2017 року на 5172,1 тис. грн.</a:t>
            </a:r>
            <a:endParaRPr lang="ru-RU">
              <a:latin typeface="Calibri" pitchFamily="34" charset="0"/>
            </a:endParaRPr>
          </a:p>
        </p:txBody>
      </p:sp>
      <p:pic>
        <p:nvPicPr>
          <p:cNvPr id="34820" name="Picture 3" descr="C:\Documents and Settings\Admin\Мои документы\Мои рисунки\630_360_1513089939-4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571750"/>
            <a:ext cx="4643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4429125" y="53578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Державні програми на пільгові рецепти профінансовано видатки на суму 1292,6 тис. грн, що в 2 рази більше,ніж у минулому звітному періоді</a:t>
            </a:r>
            <a:endParaRPr lang="ru-RU">
              <a:latin typeface="Calibri" pitchFamily="34" charset="0"/>
            </a:endParaRPr>
          </a:p>
        </p:txBody>
      </p:sp>
      <p:pic>
        <p:nvPicPr>
          <p:cNvPr id="34822" name="Picture 4" descr="C:\Documents and Settings\Admin\Мои документы\Мои рисунки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572000"/>
            <a:ext cx="4286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142875" y="3714750"/>
            <a:ext cx="428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Вартість лікування в стаціонарах за рахунок бюджету зросла з 9,39 грн на 10,0 грн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Заклади культури і мистецтва профінансовані в сумі 6079,3 тис. грн, що на 360,5 тис. грн більше, ніж у минулому періоді.</a:t>
            </a:r>
            <a:endParaRPr lang="ru-RU" sz="3200" dirty="0"/>
          </a:p>
        </p:txBody>
      </p:sp>
      <p:pic>
        <p:nvPicPr>
          <p:cNvPr id="35842" name="Picture 2" descr="C:\Documents and Settings\Admin\Мои документы\Мои рисунки\ANONS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643063"/>
            <a:ext cx="8715375" cy="4483100"/>
          </a:xfrm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357188" y="6215063"/>
            <a:ext cx="857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На реалізацію заходів у рамках районної Програми “ Розвиток культури Новопсковщини на 2016-2020 роки ” витрати бюджету визначені в сумі 19,9 тис. грн.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Органи місцевого самоврядування</a:t>
            </a:r>
            <a:endParaRPr lang="ru-RU" dirty="0"/>
          </a:p>
        </p:txBody>
      </p:sp>
      <p:pic>
        <p:nvPicPr>
          <p:cNvPr id="36866" name="Picture 2" descr="C:\Documents and Settings\Admin\Мои документы\Мои рисунки\місцеве самоврядуванн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2786063"/>
            <a:ext cx="5643562" cy="3929062"/>
          </a:xfrm>
        </p:spPr>
      </p:pic>
      <p:pic>
        <p:nvPicPr>
          <p:cNvPr id="36867" name="Picture 3" descr="C:\Documents and Settings\Admin\Мои документы\Мои рисунки\DF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14438"/>
            <a:ext cx="3286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3571875" y="1357313"/>
            <a:ext cx="53578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Видатки на утримання  Новопсковської районної ради склали 3401,7 </a:t>
            </a:r>
            <a:r>
              <a:rPr lang="uk-UA" sz="2000">
                <a:latin typeface="Calibri" pitchFamily="34" charset="0"/>
              </a:rPr>
              <a:t>тис</a:t>
            </a:r>
            <a:r>
              <a:rPr lang="uk-UA">
                <a:latin typeface="Calibri" pitchFamily="34" charset="0"/>
              </a:rPr>
              <a:t>. грн.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smtClean="0"/>
              <a:t>Фізична культура та спорт</a:t>
            </a:r>
            <a:endParaRPr lang="ru-RU" sz="3600" smtClean="0"/>
          </a:p>
        </p:txBody>
      </p:sp>
      <p:pic>
        <p:nvPicPr>
          <p:cNvPr id="37890" name="Picture 2" descr="C:\Documents and Settings\Admin\Мои документы\Мои рисунки\53074160_552777858539101_264161439124973158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1285875"/>
            <a:ext cx="5643562" cy="5572125"/>
          </a:xfrm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0" y="1268413"/>
            <a:ext cx="3429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>
                <a:latin typeface="Calibri" pitchFamily="34" charset="0"/>
              </a:rPr>
              <a:t>Видатки по галузі за 2018 рік склали 2240,8 тис. грн, що більше ніж у 2017 році на 270,8 тис грн.</a:t>
            </a:r>
          </a:p>
          <a:p>
            <a:endParaRPr lang="uk-UA">
              <a:latin typeface="Calibri" pitchFamily="34" charset="0"/>
            </a:endParaRPr>
          </a:p>
          <a:p>
            <a:r>
              <a:rPr lang="uk-UA">
                <a:latin typeface="Calibri" pitchFamily="34" charset="0"/>
              </a:rPr>
              <a:t>Перелік районних програм, згідно яких проводились спортивно-масові заходи : </a:t>
            </a:r>
          </a:p>
          <a:p>
            <a:r>
              <a:rPr lang="uk-UA">
                <a:latin typeface="Calibri" pitchFamily="34" charset="0"/>
              </a:rPr>
              <a:t>-” Освіта Новопсковщини на 2017-2018 роки ”; </a:t>
            </a:r>
          </a:p>
          <a:p>
            <a:pPr>
              <a:buFontTx/>
              <a:buChar char="-"/>
            </a:pPr>
            <a:r>
              <a:rPr lang="uk-UA">
                <a:latin typeface="Calibri" pitchFamily="34" charset="0"/>
              </a:rPr>
              <a:t>“ Фінансова підтримка та утримання Новопсковської районної організації ВФСТ  “Колос” АПК України на 2016-2018 роки”;</a:t>
            </a:r>
          </a:p>
          <a:p>
            <a:pPr>
              <a:buFontTx/>
              <a:buChar char="-"/>
            </a:pPr>
            <a:r>
              <a:rPr lang="uk-UA">
                <a:latin typeface="Calibri" pitchFamily="34" charset="0"/>
              </a:rPr>
              <a:t> програма з реалізації молодіжної політики та розвитку фізичної культури та спорту Новопсковщини на 2014-2018 роки 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C:\Documents and Settings\Admin\Мои документы\Мои рисунки\899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0" y="476250"/>
            <a:ext cx="85328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Calibri" pitchFamily="34" charset="0"/>
              </a:rPr>
              <a:t>Видатки , не віднесені до основних груп:</a:t>
            </a:r>
          </a:p>
          <a:p>
            <a:endParaRPr lang="uk-UA" sz="2000" b="1">
              <a:latin typeface="Calibri" pitchFamily="34" charset="0"/>
            </a:endParaRPr>
          </a:p>
          <a:p>
            <a:r>
              <a:rPr lang="uk-UA" sz="2000" b="1">
                <a:latin typeface="Calibri" pitchFamily="34" charset="0"/>
              </a:rPr>
              <a:t>1)Інша субвенція сільським  та Білолуцькій селищній радам на утримання дошкільних закладів освіти та клубних закладів складає 8645,4 тис. грн;</a:t>
            </a:r>
          </a:p>
          <a:p>
            <a:endParaRPr lang="uk-UA" sz="2000" b="1">
              <a:latin typeface="Calibri" pitchFamily="34" charset="0"/>
            </a:endParaRPr>
          </a:p>
          <a:p>
            <a:r>
              <a:rPr lang="uk-UA" sz="2000" b="1">
                <a:latin typeface="Calibri" pitchFamily="34" charset="0"/>
              </a:rPr>
              <a:t>2)Заходи із запобігання та ліквідації надзвичайних ситуацій та наслідків стихійного лиха -94,8 тис. грн;</a:t>
            </a:r>
          </a:p>
          <a:p>
            <a:endParaRPr lang="uk-UA" sz="2000" b="1">
              <a:latin typeface="Calibri" pitchFamily="34" charset="0"/>
            </a:endParaRPr>
          </a:p>
          <a:p>
            <a:r>
              <a:rPr lang="uk-UA" sz="2000" b="1">
                <a:latin typeface="Calibri" pitchFamily="34" charset="0"/>
              </a:rPr>
              <a:t>3)</a:t>
            </a:r>
            <a:r>
              <a:rPr lang="uk-UA" sz="2000">
                <a:latin typeface="Calibri" pitchFamily="34" charset="0"/>
              </a:rPr>
              <a:t> </a:t>
            </a:r>
            <a:r>
              <a:rPr lang="uk-UA" sz="2000" b="1">
                <a:latin typeface="Calibri" pitchFamily="34" charset="0"/>
              </a:rPr>
              <a:t>субвенція на проектні,будівельно-ремонтні роботи,придбання житла та приміщень для розвитку сімейних та інших форм виховання,наближених до сімейних та забезпечення житлом дітей-сиріт,осіб з їх числа за рахунок відповідної субвенції з державного бюджету  -240,0 тис. грн</a:t>
            </a:r>
            <a:r>
              <a:rPr lang="uk-UA" sz="2000">
                <a:latin typeface="Calibri" pitchFamily="34" charset="0"/>
              </a:rPr>
              <a:t>.</a:t>
            </a:r>
            <a:endParaRPr lang="ru-RU" sz="2000">
              <a:latin typeface="Calibri" pitchFamily="34" charset="0"/>
            </a:endParaRPr>
          </a:p>
          <a:p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Admin\Мои документы\Мои рисунки\800px-Novopskov_from_the_chalky_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857375" y="6286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1357313" y="214313"/>
            <a:ext cx="6500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>
                <a:solidFill>
                  <a:srgbClr val="FF0000"/>
                </a:solidFill>
                <a:latin typeface="Calibri" pitchFamily="34" charset="0"/>
              </a:rPr>
              <a:t>ДЯКУЄМО ЗА УВАГУ!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494213" y="3352800"/>
          <a:ext cx="4478337" cy="3328988"/>
        </p:xfrm>
        <a:graphic>
          <a:graphicData uri="http://schemas.openxmlformats.org/presentationml/2006/ole">
            <p:oleObj spid="_x0000_s24579" name="Диаграмма" r:id="rId3" imgW="5905500" imgH="3838448" progId="Excel.Chart.8">
              <p:embed/>
            </p:oleObj>
          </a:graphicData>
        </a:graphic>
      </p:graphicFrame>
      <p:pic>
        <p:nvPicPr>
          <p:cNvPr id="24581" name="Picture 5" descr="012_494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2188" y="112713"/>
            <a:ext cx="3960812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76238" y="136525"/>
            <a:ext cx="419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63575" y="352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4608" name="Group 32"/>
          <p:cNvGraphicFramePr>
            <a:graphicFrameLocks noGrp="1"/>
          </p:cNvGraphicFramePr>
          <p:nvPr/>
        </p:nvGraphicFramePr>
        <p:xfrm>
          <a:off x="395288" y="188913"/>
          <a:ext cx="3816350" cy="1325562"/>
        </p:xfrm>
        <a:graphic>
          <a:graphicData uri="http://schemas.openxmlformats.org/drawingml/2006/table">
            <a:tbl>
              <a:tblPr/>
              <a:tblGrid>
                <a:gridCol w="381635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Заплановано на 2018 рік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297499,4 тис.грн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611" name="Group 35"/>
          <p:cNvGraphicFramePr>
            <a:graphicFrameLocks noGrp="1"/>
          </p:cNvGraphicFramePr>
          <p:nvPr/>
        </p:nvGraphicFramePr>
        <p:xfrm>
          <a:off x="395288" y="1844675"/>
          <a:ext cx="3816350" cy="1325563"/>
        </p:xfrm>
        <a:graphic>
          <a:graphicData uri="http://schemas.openxmlformats.org/drawingml/2006/table">
            <a:tbl>
              <a:tblPr/>
              <a:tblGrid>
                <a:gridCol w="381635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Фактичні надходження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295416,9 тис.грн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266700" y="1455738"/>
            <a:ext cx="400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Виконання доходної частини – 99,3%</a:t>
            </a:r>
            <a:endParaRPr lang="ru-RU" sz="16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614" name="Picture 38" descr="images (5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357563"/>
            <a:ext cx="3743325" cy="3384550"/>
          </a:xfrm>
          <a:prstGeom prst="rect">
            <a:avLst/>
          </a:prstGeom>
          <a:noFill/>
        </p:spPr>
      </p:pic>
      <p:pic>
        <p:nvPicPr>
          <p:cNvPr id="24615" name="Picture 39" descr="скачанные файлы (4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2133600"/>
            <a:ext cx="1800225" cy="719138"/>
          </a:xfrm>
          <a:prstGeom prst="rect">
            <a:avLst/>
          </a:prstGeom>
          <a:noFill/>
        </p:spPr>
      </p:pic>
      <p:pic>
        <p:nvPicPr>
          <p:cNvPr id="24616" name="Picture 40" descr="images (13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476250"/>
            <a:ext cx="1800225" cy="79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12813" y="381000"/>
            <a:ext cx="7545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uk-UA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Основні джерела надходжень загального фонду</a:t>
            </a:r>
            <a:r>
              <a:rPr lang="uk-UA" b="1" i="1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b="1" i="1" u="sng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5603" name="Diagram 3"/>
          <p:cNvGraphicFramePr>
            <a:graphicFrameLocks noChangeAspect="1"/>
          </p:cNvGraphicFramePr>
          <p:nvPr>
            <p:ph sz="half" idx="1"/>
          </p:nvPr>
        </p:nvGraphicFramePr>
        <p:xfrm>
          <a:off x="457200" y="1600200"/>
          <a:ext cx="4037013" cy="4525963"/>
        </p:xfrm>
        <a:graphic>
          <a:graphicData uri="http://schemas.openxmlformats.org/drawingml/2006/compatibility">
            <com:legacyDrawing xmlns:com="http://schemas.openxmlformats.org/drawingml/2006/compatibility" spid="_x0000_s25603"/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971800" y="914400"/>
          <a:ext cx="5562600" cy="3352800"/>
        </p:xfrm>
        <a:graphic>
          <a:graphicData uri="http://schemas.openxmlformats.org/presentationml/2006/ole">
            <p:oleObj spid="_x0000_s25605" name="Диаграмма" r:id="rId3" imgW="5905500" imgH="3352800" progId="Excel.Chart.8">
              <p:embed/>
            </p:oleObj>
          </a:graphicData>
        </a:graphic>
      </p:graphicFrame>
      <p:pic>
        <p:nvPicPr>
          <p:cNvPr id="25607" name="Picture 6" descr="images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648200"/>
            <a:ext cx="792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7" descr="images (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4478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images 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7" name="Group 3"/>
          <p:cNvGraphicFramePr>
            <a:graphicFrameLocks noGrp="1"/>
          </p:cNvGraphicFramePr>
          <p:nvPr>
            <p:ph/>
          </p:nvPr>
        </p:nvGraphicFramePr>
        <p:xfrm>
          <a:off x="3657600" y="381000"/>
          <a:ext cx="4953000" cy="6232525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Базова дотація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12971,3 тис.грн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Освітня субвенція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46249,6 тис.грн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Медична субвенція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19458,0 тис.грн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Субвенція з державного бюджету місцевим бюджетам на надання пільг та житлових субсидій населенню на оплату електроенергії, природного газу, послуг тепло-, водопостачання і водовідведення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83732,3 тис. грн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Субвенція з державного бюджету місцевим бюджетам на надання пільг та житлових субсидій населенню на придбання твердого та рідкого пічного побутового палива 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358,6 тис. грн.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Субвенція з державного бюджету місцевим бюджетам на виплату допомоги сім`ям з дітьми, малозабезпеченим сім`ям, інвалідам з дитинства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39992,4 тис. грн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Субвенція з державного бюджету місцевим бюджетам на виплату державної соціальної допомоги на дітей-сиріт та дітей, позбавлених батьківського піклування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1035,4 тис грн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Субвенція з місцевого бюджету на проектні, будівельно-ремонтні роботи, придбання житла та приміщень для розвитку сімейних та інших форм виховання -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240,0 тис.грн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Субвенція з місцевого бюджету на здійснення переданих видатків у сфері освіти за рахунок коштів освітньої субвенції -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5639,5 тис. грн.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Субвенція з місцевого бюджету за рахунок залишку коштів освітньої субвенції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-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156,1 тис. грн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Субвенція з місцевого бюджету на забезпечення якісної, сучасної та доступної загальної середньої освіти «Нова українська школа» -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749,0 тис.грн.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Субвенція з місцевого бюджету на здійснення переданих видатків у сфері охорони здоров’я за рахунок коштів медичної субвенції –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13863,5 тис.грн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Субвенція з місцевого бюджету за рахунок залишку коштів медичної субвенції -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380,0 тис.грн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Субвенція на відшкодування вартості лікарських засобів для лікування окремих захворювань -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1292,6 тис.грн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Інша субвенція -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6837,2 тис. грн</a:t>
                      </a: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60" name="Picture 37" descr="images (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514600"/>
            <a:ext cx="15859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1" name="Picture 38" descr="images (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438400"/>
            <a:ext cx="15255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2" name="Text Box 39"/>
          <p:cNvSpPr txBox="1">
            <a:spLocks noChangeArrowheads="1"/>
          </p:cNvSpPr>
          <p:nvPr/>
        </p:nvSpPr>
        <p:spPr bwMode="auto">
          <a:xfrm>
            <a:off x="457200" y="304800"/>
            <a:ext cx="2971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 u="sng"/>
              <a:t>ОФІЦІЙНІ ТРАНСФЕРТИ:</a:t>
            </a:r>
          </a:p>
          <a:p>
            <a:pPr algn="ctr">
              <a:spcBef>
                <a:spcPct val="50000"/>
              </a:spcBef>
            </a:pPr>
            <a:r>
              <a:rPr lang="uk-UA" sz="1000" b="1" i="1" u="sng"/>
              <a:t>(</a:t>
            </a:r>
            <a:r>
              <a:rPr lang="uk-UA" sz="1000" b="1" i="1"/>
              <a:t>Загальний фонд)</a:t>
            </a:r>
            <a:endParaRPr lang="ru-RU" sz="1000" b="1" i="1"/>
          </a:p>
        </p:txBody>
      </p:sp>
      <p:pic>
        <p:nvPicPr>
          <p:cNvPr id="26663" name="Picture 40" descr="images (1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267200"/>
            <a:ext cx="15843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4" name="Picture 41" descr="images (1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4267200"/>
            <a:ext cx="1527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441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Інша субвенція 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(загальний фонд)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у сумі 6837,2 тис. грн, а саме:</a:t>
            </a:r>
            <a:endParaRPr lang="ru-RU" sz="16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>
            <p:ph/>
          </p:nvPr>
        </p:nvGraphicFramePr>
        <p:xfrm>
          <a:off x="457200" y="1371600"/>
          <a:ext cx="8229600" cy="51054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5105400">
                <a:tc>
                  <a:txBody>
                    <a:bodyPr/>
                    <a:lstStyle/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 на забезпечення безперебійного функціонування інформаційно-аналітичної системи моніторингу виконання місцевих бюджетів області в сумі 12,5 тис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 на утримання КУ «Об‘єднаний трудовий архів Новопсковського району» в сумі 483,0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 для впровадження відеоконференцзв’язку 58,0 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на надання фінансової підтримки Новопсковської районної організації Всеукраїнського фізкультурно-спортивного товариства "Колос" ( з бюджету Новорозсошанської сільської ради) – 54,5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на придбання матеріалів та оплату послуг Новорозсошанської ЗОШ I-III ст. на 2018 рік в сумі 35,0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на утримання закладів освіти (Новопсковська ОТГ) 1506,0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 на утримання Терцентру (Новопсковська ОТГ) 1333,0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 на утримання РЦСССДМ (Новопсковська ОТГ) 199,0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на утримання Новопсковської бібліотеки (Новопсковська ОТГ) 1031,8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- на утримання Новопсковської ДЮСШ (Новопсковська ОТГ) 741,0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для фінансування поточних видатків фельдшерських пунктів (Риб̛̛  янцівська сільська рада)  20,0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для фінансування поточних видатків Риб̛̛ янцівської ЗОШ (Риб ̛̛яцівська сільська рада) 40,0 тис. грн; 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на проведення технічної інвентаризації протирадіаційного захисту споруд Новобілянської ЗОШ I-III ст. 2,3 тис. грн.;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на  ремонт принтеру Новобілянської амбулаторії 2,5 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субвенція з обласного бюджету на проекти культурного обміну між Луганською та Львівської областями 65,0  тис. грн; 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на участь у всеукраїнських змаганнях (видатки на проїзд) Новопсковській ДЮСШ 29,5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на ремонт східців Танюшівської ЗОШ та Березівської ЗОШ з бюджету Танюшівської сільської ради в сумі  133,6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 на утримання закладів охорони здоров"я 1,0 млн. грн.; 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на погашення заборгованості з компенсаційних виплат фізичним особам, які надають соціальні послуги Новопсковська ОТГ 46,6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для Заайдарівської ЗОШ І-ІІ ступенів на харчування дітей 1-9 класів від Заайдарівської сільської ради 11,6 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на придбання медикаментів та виробів медичного призначення для Новопсковського ПМСД (Танюшівка сільська рада) 20,0 тис.грн;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на Заайдарівську ЗОШ І-ІІ ступенів на придбання миючих засобів  2,7 тис. грн;</a:t>
                      </a:r>
                    </a:p>
                    <a:p>
                      <a:pPr marL="0" marR="0" lvl="0" indent="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для Заайдарівської ЗОШ на придбання подарунків   в сумі  9,6 тис. грн.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56" name="Picture 9" descr="images (1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86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Спеціальний фонд виконано на 100,1%</a:t>
            </a:r>
            <a:endParaRPr lang="ru-RU" sz="24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uk-UA" sz="2400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Власні надходження:</a:t>
            </a:r>
          </a:p>
          <a:p>
            <a:pPr eaLnBrk="1" hangingPunct="1">
              <a:defRPr/>
            </a:pPr>
            <a:r>
              <a:rPr lang="uk-UA" sz="2400" smtClean="0"/>
              <a:t>надходження від плати за послуги, що надаються бюджетними установами згідно із законодавством склали </a:t>
            </a:r>
            <a:r>
              <a:rPr lang="uk-UA" sz="2400" b="1" smtClean="0"/>
              <a:t>779,7 тис.грн;</a:t>
            </a:r>
          </a:p>
          <a:p>
            <a:pPr eaLnBrk="1" hangingPunct="1">
              <a:defRPr/>
            </a:pPr>
            <a:r>
              <a:rPr lang="uk-UA" sz="2400" smtClean="0"/>
              <a:t>інші джерела власних надходжень склали </a:t>
            </a:r>
            <a:r>
              <a:rPr lang="uk-UA" sz="2400" b="1" smtClean="0"/>
              <a:t>11991,8 тис.грн.</a:t>
            </a:r>
            <a:endParaRPr lang="ru-RU" sz="2400" b="1" smtClean="0"/>
          </a:p>
        </p:txBody>
      </p:sp>
      <p:pic>
        <p:nvPicPr>
          <p:cNvPr id="2" name="Picture 4" descr="скачанные файлы (1)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752600"/>
            <a:ext cx="4267200" cy="3657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352800" y="304800"/>
            <a:ext cx="3962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Інша субвенція 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(спеціальний фонд)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sz="16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у сумі 956,5 тис. грн, а саме:</a:t>
            </a:r>
            <a:endParaRPr lang="ru-RU" sz="16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>
            <p:ph/>
          </p:nvPr>
        </p:nvGraphicFramePr>
        <p:xfrm>
          <a:off x="457200" y="1371600"/>
          <a:ext cx="6324600" cy="4664075"/>
        </p:xfrm>
        <a:graphic>
          <a:graphicData uri="http://schemas.openxmlformats.org/drawingml/2006/table">
            <a:tbl>
              <a:tblPr/>
              <a:tblGrid>
                <a:gridCol w="6324600"/>
              </a:tblGrid>
              <a:tr h="4046538">
                <a:tc>
                  <a:txBody>
                    <a:bodyPr/>
                    <a:lstStyle/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 ремонт ліфтів Новопсковського РТМО в сумі 166,8 тис. грн;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 співфінансування заходів з реалізації концепції державної політики у сфері реформування загальної середньої освіти "Нова Українська школа" від сільських рад  та Білолуцької селищної ради району 104,4 тис. грн;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субвенція з місцевого бюджету за рахунок залишків освітньої субвенції, що утворився на початок бюджетного періоду на оновлення матеріально – технічної бази закладів загальної середньої освіти в сумі  96,9 тис. грн;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 придбання ноутбуку для Заайдарівської ЗОШ – 8,8 тис. грн;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придбання багатофункціонального пристрою для Новобілянської амбулаторії ЗПСМ 6,8 тис. грн;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 доукомплектування закладу Новопсковського центру ПМСД комп ̛̛ ютерним обладнанням (з бюджету Новопсковської ОТГ) 79,7 тис. грн;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фінансування капітальних видатків ( з бюджету Риб ̛̛янцівської сільської ради) 9,5 тис. грн;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 придбання комп’ютерної техніки для Новобілянської ЗОШ 89,3 тис. грн;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 придбання комп’ютерної техніки для закладів охорони здоров ̛̛я з обласного бюджету 59,9 тис. грн;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 придбання медичного обладнання у відділення трансфузіології з обласного бюджету 327,5 тис. грн;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      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для придбання </a:t>
                      </a: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холодильника для Заайдарівської ЗОШ – 6,9 тис. грн.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04" name="Picture 9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667000"/>
            <a:ext cx="20462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0" descr="images 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19812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533400" y="214313"/>
            <a:ext cx="830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b="1">
                <a:latin typeface="Calibri" pitchFamily="34" charset="0"/>
              </a:rPr>
              <a:t>З урахуванням міжбюджетних трансфертів районний бюджет Новопсковського району за спеціальним фондом виконаний в сумі 13 728 тис. грн.</a:t>
            </a:r>
          </a:p>
        </p:txBody>
      </p:sp>
      <p:pic>
        <p:nvPicPr>
          <p:cNvPr id="30723" name="Picture 2" descr="C:\Documents and Settings\Admin\Мои документы\Мои рисунки\a77bc45a8750b48e4e16f104bb458f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643063"/>
            <a:ext cx="82153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229600" cy="1071562"/>
          </a:xfrm>
        </p:spPr>
        <p:txBody>
          <a:bodyPr/>
          <a:lstStyle/>
          <a:p>
            <a:pPr eaLnBrk="1" hangingPunct="1"/>
            <a:r>
              <a:rPr lang="uk-UA" sz="3100" b="1" smtClean="0"/>
              <a:t>Структура</a:t>
            </a:r>
            <a:r>
              <a:rPr lang="uk-UA" sz="2800" b="1" smtClean="0"/>
              <a:t> видатків районного бюджету в розрізі галузей за 2018 рік</a:t>
            </a:r>
            <a:endParaRPr lang="ru-RU" sz="2800" b="1" smtClean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1172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Спеціальний фонд виконано на 100,1%</vt:lpstr>
      <vt:lpstr>Слайд 7</vt:lpstr>
      <vt:lpstr>Слайд 8</vt:lpstr>
      <vt:lpstr>Структура видатків районного бюджету в розрізі галузей за 2018 рік</vt:lpstr>
      <vt:lpstr>На утримання установ соціального захисту та соціального забезпечення населення спрямовано 131007,6 тис. грн, що більше видатків 2017 року на 13447,9 тис. грн.</vt:lpstr>
      <vt:lpstr>Видатки на утримання закладів освіти</vt:lpstr>
      <vt:lpstr>Видатки на утримання установ галузі “Охорона здоров’я”</vt:lpstr>
      <vt:lpstr>Заклади культури і мистецтва профінансовані в сумі 6079,3 тис. грн, що на 360,5 тис. грн більше, ніж у минулому періоді.</vt:lpstr>
      <vt:lpstr>Органи місцевого самоврядування</vt:lpstr>
      <vt:lpstr>Фізична культура та спорт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52</cp:revision>
  <dcterms:created xsi:type="dcterms:W3CDTF">2019-02-14T06:33:22Z</dcterms:created>
  <dcterms:modified xsi:type="dcterms:W3CDTF">2019-03-05T14:26:23Z</dcterms:modified>
</cp:coreProperties>
</file>